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Proxima Nova"/>
      <p:regular r:id="rId19"/>
      <p:bold r:id="rId20"/>
      <p:italic r:id="rId21"/>
      <p:boldItalic r:id="rId22"/>
    </p:embeddedFont>
    <p:embeddedFont>
      <p:font typeface="Robo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bold.fntdata"/><Relationship Id="rId22" Type="http://schemas.openxmlformats.org/officeDocument/2006/relationships/font" Target="fonts/ProximaNova-boldItalic.fntdata"/><Relationship Id="rId21" Type="http://schemas.openxmlformats.org/officeDocument/2006/relationships/font" Target="fonts/ProximaNova-italic.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boldItalic.fntdata"/><Relationship Id="rId25" Type="http://schemas.openxmlformats.org/officeDocument/2006/relationships/font" Target="fonts/Roboto-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ProximaNova-regular.fntdata"/><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b9ed56a842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b9ed56a842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b9ed56a842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b9ed56a842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b9d7e668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b9d7e668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b9d7e6681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b9d7e6681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b9ed56a842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b9ed56a842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b9ed56a842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b9ed56a842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b9ed56a842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b9ed56a842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7.png"/><Relationship Id="rId4" Type="http://schemas.openxmlformats.org/officeDocument/2006/relationships/image" Target="../media/image5.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136925" y="1185450"/>
            <a:ext cx="38142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700">
                <a:latin typeface="Roboto"/>
                <a:ea typeface="Roboto"/>
                <a:cs typeface="Roboto"/>
                <a:sym typeface="Roboto"/>
              </a:rPr>
              <a:t>DATA MINING TECHNIQUES FOR CANCER DISEASE DIAGNOSIS AND PROGNOSIS</a:t>
            </a:r>
            <a:endParaRPr sz="6000"/>
          </a:p>
        </p:txBody>
      </p:sp>
      <p:sp>
        <p:nvSpPr>
          <p:cNvPr id="106" name="Google Shape;106;p25"/>
          <p:cNvSpPr txBox="1"/>
          <p:nvPr>
            <p:ph idx="1" type="subTitle"/>
          </p:nvPr>
        </p:nvSpPr>
        <p:spPr>
          <a:xfrm>
            <a:off x="79425" y="3555875"/>
            <a:ext cx="49203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TANUJA REDDY</a:t>
            </a:r>
            <a:endParaRPr/>
          </a:p>
          <a:p>
            <a:pPr indent="0" lvl="0" marL="0" rtl="0" algn="l">
              <a:spcBef>
                <a:spcPts val="0"/>
              </a:spcBef>
              <a:spcAft>
                <a:spcPts val="0"/>
              </a:spcAft>
              <a:buNone/>
            </a:pPr>
            <a:r>
              <a:rPr lang="en"/>
              <a:t> MALIGIREDDY</a:t>
            </a:r>
            <a:endParaRPr/>
          </a:p>
        </p:txBody>
      </p:sp>
      <p:cxnSp>
        <p:nvCxnSpPr>
          <p:cNvPr id="107" name="Google Shape;107;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pic>
        <p:nvPicPr>
          <p:cNvPr id="108" name="Google Shape;108;p25"/>
          <p:cNvPicPr preferRelativeResize="0"/>
          <p:nvPr/>
        </p:nvPicPr>
        <p:blipFill>
          <a:blip r:embed="rId4">
            <a:alphaModFix/>
          </a:blip>
          <a:stretch>
            <a:fillRect/>
          </a:stretch>
        </p:blipFill>
        <p:spPr>
          <a:xfrm>
            <a:off x="3433800" y="0"/>
            <a:ext cx="5710200" cy="51434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292929"/>
                </a:solidFill>
                <a:highlight>
                  <a:srgbClr val="FFFFFF"/>
                </a:highlight>
                <a:latin typeface="Times New Roman"/>
                <a:ea typeface="Times New Roman"/>
                <a:cs typeface="Times New Roman"/>
                <a:sym typeface="Times New Roman"/>
              </a:rPr>
              <a:t>Support Vector Machines and Logistic Regression</a:t>
            </a:r>
            <a:endParaRPr sz="3900">
              <a:latin typeface="Times New Roman"/>
              <a:ea typeface="Times New Roman"/>
              <a:cs typeface="Times New Roman"/>
              <a:sym typeface="Times New Roman"/>
            </a:endParaRPr>
          </a:p>
        </p:txBody>
      </p:sp>
      <p:sp>
        <p:nvSpPr>
          <p:cNvPr id="169" name="Google Shape;169;p34"/>
          <p:cNvSpPr txBox="1"/>
          <p:nvPr>
            <p:ph idx="1" type="body"/>
          </p:nvPr>
        </p:nvSpPr>
        <p:spPr>
          <a:xfrm>
            <a:off x="311700" y="1152475"/>
            <a:ext cx="8520600" cy="38022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main goal is to use data mining techniques to try to identify breast cancer patients for whom treatment increases survival time. Based on the study, the 6-feature space consists of one pathology feature and five cytological features.</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Based on our analysis of the survival curve, these findings imply that patients in the Good group shouldn’t take chemotherapy, but those in the Intermediate group should.</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Logistic Regression: </a:t>
            </a:r>
            <a:r>
              <a:rPr lang="en" sz="1600">
                <a:solidFill>
                  <a:srgbClr val="292929"/>
                </a:solidFill>
                <a:highlight>
                  <a:srgbClr val="FFFFFF"/>
                </a:highlight>
                <a:latin typeface="Times New Roman"/>
                <a:ea typeface="Times New Roman"/>
                <a:cs typeface="Times New Roman"/>
                <a:sym typeface="Times New Roman"/>
              </a:rPr>
              <a:t>The final dataset, which had 202,932 records and 17 variables, was created after employing these data preparation and cleaning techniques.</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160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Classification accuracy, sensitivity, and specificity were used to evaluate the models</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1600"/>
              </a:spcBef>
              <a:spcAft>
                <a:spcPts val="160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logistic regression model had a classification accuracy of 0.8920, a sensitivity of 0.9017, and a specificity of 0.8786. </a:t>
            </a:r>
            <a:endParaRPr sz="1600">
              <a:solidFill>
                <a:srgbClr val="292929"/>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rgbClr val="292929"/>
                </a:solidFill>
                <a:highlight>
                  <a:srgbClr val="FFFFFF"/>
                </a:highlight>
                <a:latin typeface="Times New Roman"/>
                <a:ea typeface="Times New Roman"/>
                <a:cs typeface="Times New Roman"/>
                <a:sym typeface="Times New Roman"/>
              </a:rPr>
              <a:t>Poor Prognosis and Good Prognosis: Bayesian Networks</a:t>
            </a:r>
            <a:endParaRPr sz="3800">
              <a:latin typeface="Times New Roman"/>
              <a:ea typeface="Times New Roman"/>
              <a:cs typeface="Times New Roman"/>
              <a:sym typeface="Times New Roman"/>
            </a:endParaRPr>
          </a:p>
        </p:txBody>
      </p:sp>
      <p:sp>
        <p:nvSpPr>
          <p:cNvPr id="175" name="Google Shape;175;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An interface is created for the radiologists to engage with the project’s Bayesian network learning algorithm in experiments to deploy the Bayesian Belief Network for automated breast cancer detection support tools and computer-aided detection in mammography. </a:t>
            </a:r>
            <a:endParaRPr sz="1600">
              <a:solidFill>
                <a:srgbClr val="292929"/>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publicly available data on breast cancer patients is afterward divided into two prognostic groups by combining clinical and microarray data.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23850" lvl="0" marL="457200" rtl="0" algn="l">
              <a:spcBef>
                <a:spcPts val="0"/>
              </a:spcBef>
              <a:spcAft>
                <a:spcPts val="0"/>
              </a:spcAft>
              <a:buClr>
                <a:srgbClr val="292929"/>
              </a:buClr>
              <a:buSzPts val="1500"/>
              <a:buFont typeface="Georgia"/>
              <a:buChar char="●"/>
            </a:pPr>
            <a:r>
              <a:rPr lang="en" sz="1600">
                <a:solidFill>
                  <a:srgbClr val="292929"/>
                </a:solidFill>
                <a:highlight>
                  <a:srgbClr val="FFFFFF"/>
                </a:highlight>
                <a:latin typeface="Times New Roman"/>
                <a:ea typeface="Times New Roman"/>
                <a:cs typeface="Times New Roman"/>
                <a:sym typeface="Times New Roman"/>
              </a:rPr>
              <a:t>The prognosis for lymph node-negative breast cancer is what is being predicted. A bad prognosis is one in which the disease returns within 5 years of diagnosis, whereas a good prognosis is one in which at least 5 years pass without the presence of the disease.</a:t>
            </a:r>
            <a:r>
              <a:rPr lang="en" sz="1500">
                <a:solidFill>
                  <a:srgbClr val="292929"/>
                </a:solidFill>
                <a:highlight>
                  <a:srgbClr val="FFFFFF"/>
                </a:highlight>
                <a:latin typeface="Georgia"/>
                <a:ea typeface="Georgia"/>
                <a:cs typeface="Georgia"/>
                <a:sym typeface="Georgia"/>
              </a:rPr>
              <a:t> </a:t>
            </a:r>
            <a:endParaRPr sz="150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Times New Roman"/>
                <a:ea typeface="Times New Roman"/>
                <a:cs typeface="Times New Roman"/>
                <a:sym typeface="Times New Roman"/>
              </a:rPr>
              <a:t>Conclusion and Future Work</a:t>
            </a:r>
            <a:endParaRPr b="1" sz="3000">
              <a:latin typeface="Times New Roman"/>
              <a:ea typeface="Times New Roman"/>
              <a:cs typeface="Times New Roman"/>
              <a:sym typeface="Times New Roman"/>
            </a:endParaRPr>
          </a:p>
        </p:txBody>
      </p:sp>
      <p:sp>
        <p:nvSpPr>
          <p:cNvPr id="181" name="Google Shape;181;p3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92929"/>
              </a:buClr>
              <a:buSzPts val="1600"/>
              <a:buFont typeface="Georgia"/>
              <a:buChar char="●"/>
            </a:pPr>
            <a:r>
              <a:rPr b="1" lang="en" sz="1600">
                <a:solidFill>
                  <a:srgbClr val="292929"/>
                </a:solidFill>
                <a:highlight>
                  <a:srgbClr val="FFFFFF"/>
                </a:highlight>
                <a:latin typeface="Times New Roman"/>
                <a:ea typeface="Times New Roman"/>
                <a:cs typeface="Times New Roman"/>
                <a:sym typeface="Times New Roman"/>
              </a:rPr>
              <a:t>Decision tree</a:t>
            </a:r>
            <a:r>
              <a:rPr lang="en" sz="1600">
                <a:solidFill>
                  <a:srgbClr val="292929"/>
                </a:solidFill>
                <a:highlight>
                  <a:srgbClr val="FFFFFF"/>
                </a:highlight>
                <a:latin typeface="Times New Roman"/>
                <a:ea typeface="Times New Roman"/>
                <a:cs typeface="Times New Roman"/>
                <a:sym typeface="Times New Roman"/>
              </a:rPr>
              <a:t> is determined to be the best predictor among the various data mining classifiers and soft computing techniques, with </a:t>
            </a:r>
            <a:r>
              <a:rPr b="1" lang="en" sz="1600">
                <a:solidFill>
                  <a:srgbClr val="292929"/>
                </a:solidFill>
                <a:highlight>
                  <a:srgbClr val="FFFFFF"/>
                </a:highlight>
                <a:latin typeface="Times New Roman"/>
                <a:ea typeface="Times New Roman"/>
                <a:cs typeface="Times New Roman"/>
                <a:sym typeface="Times New Roman"/>
              </a:rPr>
              <a:t>93.62%</a:t>
            </a:r>
            <a:r>
              <a:rPr lang="en" sz="1600">
                <a:solidFill>
                  <a:srgbClr val="292929"/>
                </a:solidFill>
                <a:highlight>
                  <a:srgbClr val="FFFFFF"/>
                </a:highlight>
                <a:latin typeface="Times New Roman"/>
                <a:ea typeface="Times New Roman"/>
                <a:cs typeface="Times New Roman"/>
                <a:sym typeface="Times New Roman"/>
              </a:rPr>
              <a:t> Accuracy.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predictor can be used to create a web application in the future that will accept the predictor variables and automated method.</a:t>
            </a:r>
            <a:endParaRPr sz="1600">
              <a:solidFill>
                <a:srgbClr val="292929"/>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Georgia"/>
              <a:buChar char="●"/>
            </a:pPr>
            <a:r>
              <a:rPr lang="en" sz="1600">
                <a:solidFill>
                  <a:srgbClr val="292929"/>
                </a:solidFill>
                <a:highlight>
                  <a:srgbClr val="FFFFFF"/>
                </a:highlight>
                <a:latin typeface="Times New Roman"/>
                <a:ea typeface="Times New Roman"/>
                <a:cs typeface="Times New Roman"/>
                <a:sym typeface="Times New Roman"/>
              </a:rPr>
              <a:t>The </a:t>
            </a:r>
            <a:r>
              <a:rPr b="1" lang="en" sz="1600">
                <a:solidFill>
                  <a:srgbClr val="292929"/>
                </a:solidFill>
                <a:highlight>
                  <a:srgbClr val="FFFFFF"/>
                </a:highlight>
                <a:latin typeface="Times New Roman"/>
                <a:ea typeface="Times New Roman"/>
                <a:cs typeface="Times New Roman"/>
                <a:sym typeface="Times New Roman"/>
              </a:rPr>
              <a:t>Bayesian network </a:t>
            </a:r>
            <a:r>
              <a:rPr lang="en" sz="1600">
                <a:solidFill>
                  <a:srgbClr val="292929"/>
                </a:solidFill>
                <a:highlight>
                  <a:srgbClr val="FFFFFF"/>
                </a:highlight>
                <a:latin typeface="Times New Roman"/>
                <a:ea typeface="Times New Roman"/>
                <a:cs typeface="Times New Roman"/>
                <a:sym typeface="Times New Roman"/>
              </a:rPr>
              <a:t>has proven to be a successful method for medical prediction, particularly for the diagnosis and prognosis of Breast cancer. In the future, this framework can be used to build web-based apps.</a:t>
            </a:r>
            <a:endParaRPr sz="1600">
              <a:solidFill>
                <a:srgbClr val="292929"/>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Data Mining in Healthcare</a:t>
            </a:r>
            <a:endParaRPr sz="3600"/>
          </a:p>
        </p:txBody>
      </p:sp>
      <p:sp>
        <p:nvSpPr>
          <p:cNvPr id="114" name="Google Shape;114;p2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Times New Roman"/>
              <a:buChar char="●"/>
            </a:pPr>
            <a:r>
              <a:rPr lang="en" sz="2000">
                <a:solidFill>
                  <a:srgbClr val="333333"/>
                </a:solidFill>
                <a:highlight>
                  <a:srgbClr val="FFFFFF"/>
                </a:highlight>
                <a:latin typeface="Times New Roman"/>
                <a:ea typeface="Times New Roman"/>
                <a:cs typeface="Times New Roman"/>
                <a:sym typeface="Times New Roman"/>
              </a:rPr>
              <a:t>Data mining is a multidisciplinary field at the intersection of database technology, statistics, ML, and pattern recognition that profits from all these disciplines</a:t>
            </a:r>
            <a:endParaRPr sz="2000">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Data mining in healthcare are being used mainly for predicting various diseases as well as in assisting for diagnosis for the doctors in making their clinical decision</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Char char="●"/>
            </a:pPr>
            <a:r>
              <a:rPr lang="en" sz="2000">
                <a:solidFill>
                  <a:srgbClr val="333333"/>
                </a:solidFill>
                <a:highlight>
                  <a:srgbClr val="FFFFFF"/>
                </a:highlight>
                <a:latin typeface="Times New Roman"/>
                <a:ea typeface="Times New Roman"/>
                <a:cs typeface="Times New Roman"/>
                <a:sym typeface="Times New Roman"/>
              </a:rPr>
              <a:t>Data mining based on clinical big data can produce effective and valuable knowledge, which is essential for accurate evaluation of treatment effectiveness and risk assessment</a:t>
            </a:r>
            <a:endParaRPr sz="2000">
              <a:latin typeface="Times New Roman"/>
              <a:ea typeface="Times New Roman"/>
              <a:cs typeface="Times New Roman"/>
              <a:sym typeface="Times New Roman"/>
            </a:endParaRPr>
          </a:p>
          <a:p>
            <a:pPr indent="0" lvl="0" marL="0" rtl="0" algn="l">
              <a:spcBef>
                <a:spcPts val="1600"/>
              </a:spcBef>
              <a:spcAft>
                <a:spcPts val="1600"/>
              </a:spcAft>
              <a:buNone/>
            </a:pPr>
            <a:r>
              <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7"/>
          <p:cNvSpPr txBox="1"/>
          <p:nvPr>
            <p:ph type="title"/>
          </p:nvPr>
        </p:nvSpPr>
        <p:spPr>
          <a:xfrm>
            <a:off x="253100" y="138107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Breast Cancer</a:t>
            </a:r>
            <a:endParaRPr b="1">
              <a:latin typeface="Times New Roman"/>
              <a:ea typeface="Times New Roman"/>
              <a:cs typeface="Times New Roman"/>
              <a:sym typeface="Times New Roman"/>
            </a:endParaRPr>
          </a:p>
        </p:txBody>
      </p:sp>
      <p:sp>
        <p:nvSpPr>
          <p:cNvPr id="120" name="Google Shape;120;p27"/>
          <p:cNvSpPr txBox="1"/>
          <p:nvPr>
            <p:ph idx="2" type="body"/>
          </p:nvPr>
        </p:nvSpPr>
        <p:spPr>
          <a:xfrm>
            <a:off x="4939500" y="1207550"/>
            <a:ext cx="3837000" cy="3695100"/>
          </a:xfrm>
          <a:prstGeom prst="rect">
            <a:avLst/>
          </a:prstGeom>
        </p:spPr>
        <p:txBody>
          <a:bodyPr anchorCtr="0" anchor="ctr" bIns="91425" lIns="91425" spcFirstLastPara="1" rIns="91425" wrap="square" tIns="91425">
            <a:noAutofit/>
          </a:bodyPr>
          <a:lstStyle/>
          <a:p>
            <a:pPr indent="-333375" lvl="0" marL="457200" rtl="0" algn="l">
              <a:spcBef>
                <a:spcPts val="0"/>
              </a:spcBef>
              <a:spcAft>
                <a:spcPts val="0"/>
              </a:spcAft>
              <a:buSzPts val="1650"/>
              <a:buChar char="●"/>
            </a:pPr>
            <a:r>
              <a:rPr lang="en" sz="1650"/>
              <a:t>Breast cancer is one of the many types of cancers that have been diagnosed in humans. It is majorly detected in the females as compared to the males</a:t>
            </a:r>
            <a:endParaRPr sz="1650"/>
          </a:p>
          <a:p>
            <a:pPr indent="-333375" lvl="0" marL="457200" rtl="0" algn="l">
              <a:spcBef>
                <a:spcPts val="0"/>
              </a:spcBef>
              <a:spcAft>
                <a:spcPts val="0"/>
              </a:spcAft>
              <a:buSzPts val="1650"/>
              <a:buChar char="●"/>
            </a:pPr>
            <a:r>
              <a:rPr lang="en" sz="1650"/>
              <a:t>The second leading cause of death among women is breast cancer, as it comes directly after lung cancer.</a:t>
            </a:r>
            <a:endParaRPr sz="1650"/>
          </a:p>
          <a:p>
            <a:pPr indent="-333375" lvl="0" marL="457200" rtl="0" algn="l">
              <a:spcBef>
                <a:spcPts val="0"/>
              </a:spcBef>
              <a:spcAft>
                <a:spcPts val="0"/>
              </a:spcAft>
              <a:buSzPts val="1650"/>
              <a:buChar char="●"/>
            </a:pPr>
            <a:r>
              <a:rPr lang="en" sz="1650"/>
              <a:t>Breast cancer considered the most common invasive cancer in women, with more than one million cases and nearly 600,000 deaths occurring worldwide annually.</a:t>
            </a:r>
            <a:endParaRPr sz="1650"/>
          </a:p>
          <a:p>
            <a:pPr indent="0" lvl="0" marL="457200" rtl="0" algn="l">
              <a:spcBef>
                <a:spcPts val="1600"/>
              </a:spcBef>
              <a:spcAft>
                <a:spcPts val="1600"/>
              </a:spcAft>
              <a:buNone/>
            </a:pPr>
            <a:r>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8"/>
          <p:cNvSpPr txBox="1"/>
          <p:nvPr>
            <p:ph type="title"/>
          </p:nvPr>
        </p:nvSpPr>
        <p:spPr>
          <a:xfrm>
            <a:off x="240700" y="170160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3300">
                <a:solidFill>
                  <a:srgbClr val="292929"/>
                </a:solidFill>
                <a:highlight>
                  <a:srgbClr val="FFFFFF"/>
                </a:highlight>
                <a:latin typeface="Times New Roman"/>
                <a:ea typeface="Times New Roman"/>
                <a:cs typeface="Times New Roman"/>
                <a:sym typeface="Times New Roman"/>
              </a:rPr>
              <a:t>Classification Techniques</a:t>
            </a:r>
            <a:endParaRPr sz="6000">
              <a:latin typeface="Times New Roman"/>
              <a:ea typeface="Times New Roman"/>
              <a:cs typeface="Times New Roman"/>
              <a:sym typeface="Times New Roman"/>
            </a:endParaRPr>
          </a:p>
        </p:txBody>
      </p:sp>
      <p:sp>
        <p:nvSpPr>
          <p:cNvPr id="126" name="Google Shape;126;p2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Building accurate and efficient classifiers for large databases is one of the essential tasks of data mining and machine learning research</a:t>
            </a:r>
            <a:endParaRPr/>
          </a:p>
          <a:p>
            <a:pPr indent="-342900" lvl="0" marL="457200" rtl="0" algn="l">
              <a:spcBef>
                <a:spcPts val="0"/>
              </a:spcBef>
              <a:spcAft>
                <a:spcPts val="0"/>
              </a:spcAft>
              <a:buSzPts val="1800"/>
              <a:buChar char="●"/>
            </a:pPr>
            <a:r>
              <a:rPr lang="en"/>
              <a:t> The ultimate reason for doing classification is to increase understanding of the domain or to improve predictions compared to unclassified data.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9"/>
          <p:cNvSpPr txBox="1"/>
          <p:nvPr>
            <p:ph type="title"/>
          </p:nvPr>
        </p:nvSpPr>
        <p:spPr>
          <a:xfrm>
            <a:off x="311700" y="1723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rgbClr val="292929"/>
                </a:solidFill>
                <a:highlight>
                  <a:srgbClr val="FFFFFF"/>
                </a:highlight>
                <a:latin typeface="Times New Roman"/>
                <a:ea typeface="Times New Roman"/>
                <a:cs typeface="Times New Roman"/>
                <a:sym typeface="Times New Roman"/>
              </a:rPr>
              <a:t>Vulnerability to developing breast cancer: Decision Trees</a:t>
            </a:r>
            <a:endParaRPr sz="4600">
              <a:latin typeface="Times New Roman"/>
              <a:ea typeface="Times New Roman"/>
              <a:cs typeface="Times New Roman"/>
              <a:sym typeface="Times New Roman"/>
            </a:endParaRPr>
          </a:p>
        </p:txBody>
      </p:sp>
      <p:sp>
        <p:nvSpPr>
          <p:cNvPr id="132" name="Google Shape;132;p29"/>
          <p:cNvSpPr txBox="1"/>
          <p:nvPr>
            <p:ph idx="1" type="body"/>
          </p:nvPr>
        </p:nvSpPr>
        <p:spPr>
          <a:xfrm>
            <a:off x="113400" y="745050"/>
            <a:ext cx="5178900" cy="3172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lang="en" sz="1600">
                <a:solidFill>
                  <a:schemeClr val="dk1"/>
                </a:solidFill>
                <a:highlight>
                  <a:srgbClr val="FFFFFF"/>
                </a:highlight>
                <a:latin typeface="Times New Roman"/>
                <a:ea typeface="Times New Roman"/>
                <a:cs typeface="Times New Roman"/>
                <a:sym typeface="Times New Roman"/>
              </a:rPr>
              <a:t>Decision trees are a classification technique that uses a tree-like structure to analyze decisions, possibilities, consequences, and measures.</a:t>
            </a:r>
            <a:endParaRPr sz="1600">
              <a:solidFill>
                <a:schemeClr val="dk1"/>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A </a:t>
            </a:r>
            <a:r>
              <a:rPr lang="en" sz="1600">
                <a:solidFill>
                  <a:srgbClr val="292929"/>
                </a:solidFill>
                <a:highlight>
                  <a:srgbClr val="FFFFFF"/>
                </a:highlight>
                <a:latin typeface="Times New Roman"/>
                <a:ea typeface="Times New Roman"/>
                <a:cs typeface="Times New Roman"/>
                <a:sym typeface="Times New Roman"/>
              </a:rPr>
              <a:t>case-control research was conducted t</a:t>
            </a:r>
            <a:r>
              <a:rPr lang="en" sz="1600">
                <a:solidFill>
                  <a:srgbClr val="292929"/>
                </a:solidFill>
                <a:highlight>
                  <a:srgbClr val="FFFFFF"/>
                </a:highlight>
                <a:latin typeface="Times New Roman"/>
                <a:ea typeface="Times New Roman"/>
                <a:cs typeface="Times New Roman"/>
                <a:sym typeface="Times New Roman"/>
              </a:rPr>
              <a:t>o investigate the applicability of decision trees in identifying a group with a high risk of developing breast cancer.</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000000"/>
                </a:solidFill>
                <a:latin typeface="Times New Roman"/>
                <a:ea typeface="Times New Roman"/>
                <a:cs typeface="Times New Roman"/>
                <a:sym typeface="Times New Roman"/>
              </a:rPr>
              <a:t>Alcohol and smoking data is used which contains 164 controls and 94 patients with 32 SNPs from the BRCA1, BRCA2, and TP53 genes</a:t>
            </a:r>
            <a:endParaRPr sz="1600">
              <a:solidFill>
                <a:srgbClr val="000000"/>
              </a:solidFill>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000000"/>
                </a:solidFill>
                <a:latin typeface="Times New Roman"/>
                <a:ea typeface="Times New Roman"/>
                <a:cs typeface="Times New Roman"/>
                <a:sym typeface="Times New Roman"/>
              </a:rPr>
              <a:t>Setting correlation coefficient as 0.8, the data has been narrowed down to 32 SNPs with selected cases from each gene category.</a:t>
            </a:r>
            <a:endParaRPr sz="1600">
              <a:solidFill>
                <a:srgbClr val="000000"/>
              </a:solidFill>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000000"/>
                </a:solidFill>
                <a:latin typeface="Times New Roman"/>
                <a:ea typeface="Times New Roman"/>
                <a:cs typeface="Times New Roman"/>
                <a:sym typeface="Times New Roman"/>
              </a:rPr>
              <a:t>The experiments are carried out with Weka J48 and C4. 5 decision trees are produced using 10-fold cross validation</a:t>
            </a:r>
            <a:endParaRPr sz="1600">
              <a:solidFill>
                <a:srgbClr val="000000"/>
              </a:solidFill>
              <a:latin typeface="Times New Roman"/>
              <a:ea typeface="Times New Roman"/>
              <a:cs typeface="Times New Roman"/>
              <a:sym typeface="Times New Roman"/>
            </a:endParaRPr>
          </a:p>
          <a:p>
            <a:pPr indent="0" lvl="0" marL="457200" rtl="0" algn="l">
              <a:spcBef>
                <a:spcPts val="1200"/>
              </a:spcBef>
              <a:spcAft>
                <a:spcPts val="0"/>
              </a:spcAft>
              <a:buNone/>
            </a:pPr>
            <a:r>
              <a:t/>
            </a:r>
            <a:endParaRPr sz="1500">
              <a:solidFill>
                <a:srgbClr val="292929"/>
              </a:solidFill>
              <a:highlight>
                <a:srgbClr val="FFFFFF"/>
              </a:highlight>
              <a:latin typeface="Georgia"/>
              <a:ea typeface="Georgia"/>
              <a:cs typeface="Georgia"/>
              <a:sym typeface="Georgia"/>
            </a:endParaRPr>
          </a:p>
          <a:p>
            <a:pPr indent="-323850" lvl="0" marL="457200" rtl="0" algn="l">
              <a:spcBef>
                <a:spcPts val="1600"/>
              </a:spcBef>
              <a:spcAft>
                <a:spcPts val="0"/>
              </a:spcAft>
              <a:buClr>
                <a:srgbClr val="292929"/>
              </a:buClr>
              <a:buSzPts val="1500"/>
              <a:buFont typeface="Georgia"/>
              <a:buChar char="●"/>
            </a:pPr>
            <a:r>
              <a:t/>
            </a:r>
            <a:endParaRPr sz="1500">
              <a:solidFill>
                <a:srgbClr val="292929"/>
              </a:solidFill>
              <a:highlight>
                <a:srgbClr val="FFFFFF"/>
              </a:highlight>
              <a:latin typeface="Georgia"/>
              <a:ea typeface="Georgia"/>
              <a:cs typeface="Georgia"/>
              <a:sym typeface="Georgia"/>
            </a:endParaRPr>
          </a:p>
        </p:txBody>
      </p:sp>
      <p:pic>
        <p:nvPicPr>
          <p:cNvPr id="133" name="Google Shape;133;p29"/>
          <p:cNvPicPr preferRelativeResize="0"/>
          <p:nvPr/>
        </p:nvPicPr>
        <p:blipFill>
          <a:blip r:embed="rId3">
            <a:alphaModFix/>
          </a:blip>
          <a:stretch>
            <a:fillRect/>
          </a:stretch>
        </p:blipFill>
        <p:spPr>
          <a:xfrm>
            <a:off x="5453425" y="1339590"/>
            <a:ext cx="3546901" cy="267712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0"/>
          <p:cNvSpPr txBox="1"/>
          <p:nvPr>
            <p:ph type="title"/>
          </p:nvPr>
        </p:nvSpPr>
        <p:spPr>
          <a:xfrm>
            <a:off x="311700" y="172200"/>
            <a:ext cx="8520600" cy="7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292929"/>
                </a:solidFill>
                <a:highlight>
                  <a:srgbClr val="FFFFFF"/>
                </a:highlight>
                <a:latin typeface="Times New Roman"/>
                <a:ea typeface="Times New Roman"/>
                <a:cs typeface="Times New Roman"/>
                <a:sym typeface="Times New Roman"/>
              </a:rPr>
              <a:t>Digital Mammography Classification</a:t>
            </a:r>
            <a:r>
              <a:rPr b="1" lang="en" sz="2400">
                <a:solidFill>
                  <a:srgbClr val="292929"/>
                </a:solidFill>
                <a:highlight>
                  <a:srgbClr val="FFFFFF"/>
                </a:highlight>
                <a:latin typeface="Times New Roman"/>
                <a:ea typeface="Times New Roman"/>
                <a:cs typeface="Times New Roman"/>
                <a:sym typeface="Times New Roman"/>
              </a:rPr>
              <a:t> </a:t>
            </a:r>
            <a:endParaRPr sz="3700">
              <a:latin typeface="Times New Roman"/>
              <a:ea typeface="Times New Roman"/>
              <a:cs typeface="Times New Roman"/>
              <a:sym typeface="Times New Roman"/>
            </a:endParaRPr>
          </a:p>
        </p:txBody>
      </p:sp>
      <p:sp>
        <p:nvSpPr>
          <p:cNvPr id="139" name="Google Shape;139;p30"/>
          <p:cNvSpPr txBox="1"/>
          <p:nvPr>
            <p:ph idx="1" type="body"/>
          </p:nvPr>
        </p:nvSpPr>
        <p:spPr>
          <a:xfrm>
            <a:off x="138175" y="929400"/>
            <a:ext cx="5315100" cy="34164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Mammograms can be performed to check for breast cancer</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While analyzing the mammograms during the experiments</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 the ones that are abnormal are further divided into six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categories: microcalcification, circumscribed masses,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spiculated</a:t>
            </a:r>
            <a:r>
              <a:rPr lang="en" sz="1600">
                <a:solidFill>
                  <a:srgbClr val="292929"/>
                </a:solidFill>
                <a:highlight>
                  <a:srgbClr val="FFFFFF"/>
                </a:highlight>
                <a:latin typeface="Times New Roman"/>
                <a:ea typeface="Times New Roman"/>
                <a:cs typeface="Times New Roman"/>
                <a:sym typeface="Times New Roman"/>
              </a:rPr>
              <a:t> masses, ill-defined masses, architectural distortion,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and asymmetry.</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Two Image Enhancement techniques: a cropping operation and an image enhancement have been performed before feature extraction.</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292929"/>
              </a:buClr>
              <a:buSzPts val="1600"/>
              <a:buFont typeface="Georgia"/>
              <a:buChar char="●"/>
            </a:pPr>
            <a:r>
              <a:rPr lang="en" sz="1600">
                <a:solidFill>
                  <a:srgbClr val="292929"/>
                </a:solidFill>
                <a:highlight>
                  <a:srgbClr val="FFFFFF"/>
                </a:highlight>
                <a:latin typeface="Times New Roman"/>
                <a:ea typeface="Times New Roman"/>
                <a:cs typeface="Times New Roman"/>
                <a:sym typeface="Times New Roman"/>
              </a:rPr>
              <a:t>After feature extraction, the extracted features are calculated over smaller windows of the original image.</a:t>
            </a:r>
            <a:r>
              <a:rPr lang="en" sz="1600">
                <a:solidFill>
                  <a:srgbClr val="292929"/>
                </a:solidFill>
                <a:highlight>
                  <a:srgbClr val="FFFFFF"/>
                </a:highlight>
                <a:latin typeface="Georgia"/>
                <a:ea typeface="Georgia"/>
                <a:cs typeface="Georgia"/>
                <a:sym typeface="Georgia"/>
              </a:rPr>
              <a:t> </a:t>
            </a:r>
            <a:endParaRPr sz="1600">
              <a:solidFill>
                <a:srgbClr val="292929"/>
              </a:solidFill>
              <a:highlight>
                <a:srgbClr val="FFFFFF"/>
              </a:highlight>
              <a:latin typeface="Georgia"/>
              <a:ea typeface="Georgia"/>
              <a:cs typeface="Georgia"/>
              <a:sym typeface="Georgia"/>
            </a:endParaRPr>
          </a:p>
        </p:txBody>
      </p:sp>
      <p:pic>
        <p:nvPicPr>
          <p:cNvPr id="140" name="Google Shape;140;p30"/>
          <p:cNvPicPr preferRelativeResize="0"/>
          <p:nvPr/>
        </p:nvPicPr>
        <p:blipFill>
          <a:blip r:embed="rId3">
            <a:alphaModFix/>
          </a:blip>
          <a:stretch>
            <a:fillRect/>
          </a:stretch>
        </p:blipFill>
        <p:spPr>
          <a:xfrm>
            <a:off x="5143500" y="1708900"/>
            <a:ext cx="4000501" cy="1857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292929"/>
                </a:solidFill>
                <a:highlight>
                  <a:srgbClr val="FFFFFF"/>
                </a:highlight>
                <a:latin typeface="Times New Roman"/>
                <a:ea typeface="Times New Roman"/>
                <a:cs typeface="Times New Roman"/>
                <a:sym typeface="Times New Roman"/>
              </a:rPr>
              <a:t>Association rule based Classifier</a:t>
            </a:r>
            <a:endParaRPr sz="3900">
              <a:latin typeface="Times New Roman"/>
              <a:ea typeface="Times New Roman"/>
              <a:cs typeface="Times New Roman"/>
              <a:sym typeface="Times New Roman"/>
            </a:endParaRPr>
          </a:p>
        </p:txBody>
      </p:sp>
      <p:sp>
        <p:nvSpPr>
          <p:cNvPr id="146" name="Google Shape;146;p31"/>
          <p:cNvSpPr txBox="1"/>
          <p:nvPr>
            <p:ph idx="1" type="body"/>
          </p:nvPr>
        </p:nvSpPr>
        <p:spPr>
          <a:xfrm>
            <a:off x="311700" y="1152475"/>
            <a:ext cx="8736000" cy="3416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apriori algorithm to find the association rules in the database, with the antecedent being the features and the consequent being the category</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association principles are utilized to create a classification system </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lnSpc>
                <a:spcPct val="100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that divides mammography into normal, malignant, and benign. </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confidence was set at 0%, and the support at 10%. The association rule classifier had an average success rate of 69.11%.</a:t>
            </a:r>
            <a:endParaRPr sz="1600">
              <a:solidFill>
                <a:srgbClr val="292929"/>
              </a:solidFill>
              <a:highlight>
                <a:srgbClr val="FFFFFF"/>
              </a:highlight>
              <a:latin typeface="Times New Roman"/>
              <a:ea typeface="Times New Roman"/>
              <a:cs typeface="Times New Roman"/>
              <a:sym typeface="Times New Roman"/>
            </a:endParaRPr>
          </a:p>
          <a:p>
            <a:pPr indent="0" lvl="0" marL="5943600" rtl="0" algn="l">
              <a:spcBef>
                <a:spcPts val="1600"/>
              </a:spcBef>
              <a:spcAft>
                <a:spcPts val="0"/>
              </a:spcAft>
              <a:buNone/>
            </a:pPr>
            <a:r>
              <a:rPr lang="en" sz="1050">
                <a:solidFill>
                  <a:srgbClr val="757575"/>
                </a:solidFill>
                <a:highlight>
                  <a:schemeClr val="lt1"/>
                </a:highlight>
                <a:latin typeface="Arial"/>
                <a:ea typeface="Arial"/>
                <a:cs typeface="Arial"/>
                <a:sym typeface="Arial"/>
              </a:rPr>
              <a:t>Success ratios of association rule-based classifier using 10 splits</a:t>
            </a:r>
            <a:endParaRPr sz="1400">
              <a:solidFill>
                <a:srgbClr val="000000"/>
              </a:solidFill>
              <a:latin typeface="Arial"/>
              <a:ea typeface="Arial"/>
              <a:cs typeface="Arial"/>
              <a:sym typeface="Arial"/>
            </a:endParaRPr>
          </a:p>
          <a:p>
            <a:pPr indent="0" lvl="0" marL="0" rtl="0" algn="l">
              <a:spcBef>
                <a:spcPts val="1600"/>
              </a:spcBef>
              <a:spcAft>
                <a:spcPts val="0"/>
              </a:spcAft>
              <a:buNone/>
            </a:pPr>
            <a:r>
              <a:t/>
            </a:r>
            <a:endParaRPr sz="1500">
              <a:solidFill>
                <a:srgbClr val="292929"/>
              </a:solidFill>
              <a:highlight>
                <a:srgbClr val="FFFFFF"/>
              </a:highlight>
              <a:latin typeface="Georgia"/>
              <a:ea typeface="Georgia"/>
              <a:cs typeface="Georgia"/>
              <a:sym typeface="Georgia"/>
            </a:endParaRPr>
          </a:p>
          <a:p>
            <a:pPr indent="0" lvl="0" marL="0" rtl="0" algn="l">
              <a:spcBef>
                <a:spcPts val="1600"/>
              </a:spcBef>
              <a:spcAft>
                <a:spcPts val="0"/>
              </a:spcAft>
              <a:buNone/>
            </a:pPr>
            <a:r>
              <a:t/>
            </a:r>
            <a:endParaRPr sz="1500">
              <a:solidFill>
                <a:srgbClr val="292929"/>
              </a:solidFill>
              <a:highlight>
                <a:srgbClr val="FFFFFF"/>
              </a:highlight>
              <a:latin typeface="Georgia"/>
              <a:ea typeface="Georgia"/>
              <a:cs typeface="Georgia"/>
              <a:sym typeface="Georgia"/>
            </a:endParaRPr>
          </a:p>
          <a:p>
            <a:pPr indent="0" lvl="0" marL="0" rtl="0" algn="l">
              <a:spcBef>
                <a:spcPts val="1600"/>
              </a:spcBef>
              <a:spcAft>
                <a:spcPts val="1600"/>
              </a:spcAft>
              <a:buNone/>
            </a:pPr>
            <a:r>
              <a:rPr lang="en" sz="1500">
                <a:solidFill>
                  <a:srgbClr val="292929"/>
                </a:solidFill>
                <a:highlight>
                  <a:srgbClr val="FFFFFF"/>
                </a:highlight>
                <a:latin typeface="Georgia"/>
                <a:ea typeface="Georgia"/>
                <a:cs typeface="Georgia"/>
                <a:sym typeface="Georgia"/>
              </a:rPr>
              <a:t> </a:t>
            </a:r>
            <a:endParaRPr sz="1500">
              <a:solidFill>
                <a:srgbClr val="292929"/>
              </a:solidFill>
              <a:highlight>
                <a:srgbClr val="FFFFFF"/>
              </a:highlight>
              <a:latin typeface="Georgia"/>
              <a:ea typeface="Georgia"/>
              <a:cs typeface="Georgia"/>
              <a:sym typeface="Georgia"/>
            </a:endParaRPr>
          </a:p>
        </p:txBody>
      </p:sp>
      <p:pic>
        <p:nvPicPr>
          <p:cNvPr id="147" name="Google Shape;147;p31"/>
          <p:cNvPicPr preferRelativeResize="0"/>
          <p:nvPr/>
        </p:nvPicPr>
        <p:blipFill>
          <a:blip r:embed="rId3">
            <a:alphaModFix/>
          </a:blip>
          <a:stretch>
            <a:fillRect/>
          </a:stretch>
        </p:blipFill>
        <p:spPr>
          <a:xfrm>
            <a:off x="6302725" y="1858424"/>
            <a:ext cx="2584625" cy="1734231"/>
          </a:xfrm>
          <a:prstGeom prst="rect">
            <a:avLst/>
          </a:prstGeom>
          <a:noFill/>
          <a:ln>
            <a:noFill/>
          </a:ln>
        </p:spPr>
      </p:pic>
      <p:sp>
        <p:nvSpPr>
          <p:cNvPr id="148" name="Google Shape;148;p31"/>
          <p:cNvSpPr txBox="1"/>
          <p:nvPr/>
        </p:nvSpPr>
        <p:spPr>
          <a:xfrm>
            <a:off x="6526500" y="1858415"/>
            <a:ext cx="2305800" cy="2184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292929"/>
                </a:solidFill>
                <a:highlight>
                  <a:srgbClr val="FFFFFF"/>
                </a:highlight>
                <a:latin typeface="Times New Roman"/>
                <a:ea typeface="Times New Roman"/>
                <a:cs typeface="Times New Roman"/>
                <a:sym typeface="Times New Roman"/>
              </a:rPr>
              <a:t>Neural Network based classifier system</a:t>
            </a:r>
            <a:endParaRPr sz="3900">
              <a:latin typeface="Times New Roman"/>
              <a:ea typeface="Times New Roman"/>
              <a:cs typeface="Times New Roman"/>
              <a:sym typeface="Times New Roman"/>
            </a:endParaRPr>
          </a:p>
        </p:txBody>
      </p:sp>
      <p:sp>
        <p:nvSpPr>
          <p:cNvPr id="154" name="Google Shape;154;p32"/>
          <p:cNvSpPr txBox="1"/>
          <p:nvPr>
            <p:ph idx="1" type="body"/>
          </p:nvPr>
        </p:nvSpPr>
        <p:spPr>
          <a:xfrm>
            <a:off x="66650" y="1182050"/>
            <a:ext cx="6328800" cy="3621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Three layers make up the neural network architecture: an input layer, </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a hidden layer, and an output layer. The output </a:t>
            </a:r>
            <a:r>
              <a:rPr lang="en" sz="1600">
                <a:solidFill>
                  <a:srgbClr val="292929"/>
                </a:solidFill>
                <a:highlight>
                  <a:srgbClr val="FFFFFF"/>
                </a:highlight>
                <a:latin typeface="Times New Roman"/>
                <a:ea typeface="Times New Roman"/>
                <a:cs typeface="Times New Roman"/>
                <a:sym typeface="Times New Roman"/>
              </a:rPr>
              <a:t>layer</a:t>
            </a:r>
            <a:r>
              <a:rPr lang="en" sz="1600">
                <a:solidFill>
                  <a:srgbClr val="292929"/>
                </a:solidFill>
                <a:highlight>
                  <a:srgbClr val="FFFFFF"/>
                </a:highlight>
                <a:latin typeface="Times New Roman"/>
                <a:ea typeface="Times New Roman"/>
                <a:cs typeface="Times New Roman"/>
                <a:sym typeface="Times New Roman"/>
              </a:rPr>
              <a:t> node provides </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the classification for the image.</a:t>
            </a:r>
            <a:endParaRPr sz="1600">
              <a:solidFill>
                <a:srgbClr val="292929"/>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By implementing parallelism for the output calculation at each node </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   	in the various levels of the network, Neural Networks Parallelization </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lnSpc>
                <a:spcPct val="100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Strategies are employed in this to produce effective results.</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dataset contains 10 plus class attributes and 669 instances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spcBef>
                <a:spcPts val="0"/>
              </a:spcBef>
              <a:spcAft>
                <a:spcPts val="1600"/>
              </a:spcAft>
              <a:buNone/>
            </a:pPr>
            <a:r>
              <a:rPr lang="en" sz="1600">
                <a:solidFill>
                  <a:srgbClr val="292929"/>
                </a:solidFill>
                <a:highlight>
                  <a:srgbClr val="FFFFFF"/>
                </a:highlight>
                <a:latin typeface="Times New Roman"/>
                <a:ea typeface="Times New Roman"/>
                <a:cs typeface="Times New Roman"/>
                <a:sym typeface="Times New Roman"/>
              </a:rPr>
              <a:t>where each instance has two possible classes benign and malignant. Taking into consideration various attributes and their domains, it is proved that the neural networks technique provides satisfactory results for the classification task.</a:t>
            </a:r>
            <a:endParaRPr sz="1600">
              <a:solidFill>
                <a:srgbClr val="292929"/>
              </a:solidFill>
              <a:highlight>
                <a:srgbClr val="FFFFFF"/>
              </a:highlight>
              <a:latin typeface="Times New Roman"/>
              <a:ea typeface="Times New Roman"/>
              <a:cs typeface="Times New Roman"/>
              <a:sym typeface="Times New Roman"/>
            </a:endParaRPr>
          </a:p>
        </p:txBody>
      </p:sp>
      <p:pic>
        <p:nvPicPr>
          <p:cNvPr id="155" name="Google Shape;155;p32"/>
          <p:cNvPicPr preferRelativeResize="0"/>
          <p:nvPr/>
        </p:nvPicPr>
        <p:blipFill>
          <a:blip r:embed="rId3">
            <a:alphaModFix/>
          </a:blip>
          <a:stretch>
            <a:fillRect/>
          </a:stretch>
        </p:blipFill>
        <p:spPr>
          <a:xfrm>
            <a:off x="6395450" y="1182050"/>
            <a:ext cx="2598725" cy="2667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3"/>
          <p:cNvSpPr txBox="1"/>
          <p:nvPr>
            <p:ph type="title"/>
          </p:nvPr>
        </p:nvSpPr>
        <p:spPr>
          <a:xfrm>
            <a:off x="311700" y="2839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292929"/>
                </a:solidFill>
                <a:highlight>
                  <a:srgbClr val="FFFFFF"/>
                </a:highlight>
                <a:latin typeface="Times New Roman"/>
                <a:ea typeface="Times New Roman"/>
                <a:cs typeface="Times New Roman"/>
                <a:sym typeface="Times New Roman"/>
              </a:rPr>
              <a:t>Prognosis of Breast Cancer Patients’ Survival Rates: Naive Bayes Classifier</a:t>
            </a:r>
            <a:endParaRPr b="1" sz="2300">
              <a:solidFill>
                <a:srgbClr val="292929"/>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1" sz="1100">
              <a:solidFill>
                <a:srgbClr val="000000"/>
              </a:solidFill>
              <a:latin typeface="Arial"/>
              <a:ea typeface="Arial"/>
              <a:cs typeface="Arial"/>
              <a:sym typeface="Arial"/>
            </a:endParaRPr>
          </a:p>
          <a:p>
            <a:pPr indent="0" lvl="0" marL="0" rtl="0" algn="l">
              <a:spcBef>
                <a:spcPts val="0"/>
              </a:spcBef>
              <a:spcAft>
                <a:spcPts val="0"/>
              </a:spcAft>
              <a:buNone/>
            </a:pPr>
            <a:r>
              <a:t/>
            </a:r>
            <a:endParaRPr b="1" sz="1500">
              <a:solidFill>
                <a:srgbClr val="292929"/>
              </a:solidFill>
              <a:highlight>
                <a:srgbClr val="FFFFFF"/>
              </a:highlight>
              <a:latin typeface="Georgia"/>
              <a:ea typeface="Georgia"/>
              <a:cs typeface="Georgia"/>
              <a:sym typeface="Georgia"/>
            </a:endParaRPr>
          </a:p>
        </p:txBody>
      </p:sp>
      <p:sp>
        <p:nvSpPr>
          <p:cNvPr id="161" name="Google Shape;161;p33"/>
          <p:cNvSpPr txBox="1"/>
          <p:nvPr>
            <p:ph idx="1" type="body"/>
          </p:nvPr>
        </p:nvSpPr>
        <p:spPr>
          <a:xfrm>
            <a:off x="311700" y="1152475"/>
            <a:ext cx="8520600" cy="36732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300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Based on analysis of three data mining techniques — Naive Bayes, back-propagated neural network, and C4.5 decision tree algorithms — used to predict the survivability rate of breast cancer patients in a newer version of the SEER database with two additional fields — Vital Status Recode (VSR), and the Cause of Death (COD) it is found that C4.5 algorithm has a much better performance than the other two techniques.</a:t>
            </a:r>
            <a:endParaRPr sz="1600">
              <a:solidFill>
                <a:srgbClr val="292929"/>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pic>
        <p:nvPicPr>
          <p:cNvPr id="162" name="Google Shape;162;p33"/>
          <p:cNvPicPr preferRelativeResize="0"/>
          <p:nvPr/>
        </p:nvPicPr>
        <p:blipFill>
          <a:blip r:embed="rId3">
            <a:alphaModFix/>
          </a:blip>
          <a:stretch>
            <a:fillRect/>
          </a:stretch>
        </p:blipFill>
        <p:spPr>
          <a:xfrm>
            <a:off x="2797125" y="3287400"/>
            <a:ext cx="3371850" cy="1181100"/>
          </a:xfrm>
          <a:prstGeom prst="rect">
            <a:avLst/>
          </a:prstGeom>
          <a:noFill/>
          <a:ln>
            <a:noFill/>
          </a:ln>
        </p:spPr>
      </p:pic>
      <p:sp>
        <p:nvSpPr>
          <p:cNvPr id="163" name="Google Shape;163;p33"/>
          <p:cNvSpPr txBox="1"/>
          <p:nvPr/>
        </p:nvSpPr>
        <p:spPr>
          <a:xfrm>
            <a:off x="2983050" y="3216700"/>
            <a:ext cx="3000000" cy="3000000"/>
          </a:xfrm>
          <a:prstGeom prst="rect">
            <a:avLst/>
          </a:prstGeom>
          <a:noFill/>
          <a:ln>
            <a:noFill/>
          </a:ln>
        </p:spPr>
        <p:txBody>
          <a:bodyPr anchorCtr="0" anchor="ctr" bIns="91425" lIns="91425" spcFirstLastPara="1" rIns="91425" wrap="square" tIns="91425">
            <a:noAutofit/>
          </a:bodyPr>
          <a:lstStyle/>
          <a:p>
            <a:pPr indent="457200" lvl="0" marL="0" rtl="0" algn="l">
              <a:lnSpc>
                <a:spcPct val="115000"/>
              </a:lnSpc>
              <a:spcBef>
                <a:spcPts val="4200"/>
              </a:spcBef>
              <a:spcAft>
                <a:spcPts val="0"/>
              </a:spcAft>
              <a:buNone/>
            </a:pPr>
            <a:r>
              <a:rPr lang="en" sz="1050">
                <a:solidFill>
                  <a:srgbClr val="757575"/>
                </a:solidFill>
                <a:highlight>
                  <a:srgbClr val="FFFFFF"/>
                </a:highlight>
              </a:rPr>
              <a:t> Accuracy of Cancer Dataset</a:t>
            </a:r>
            <a:endParaRPr sz="1050">
              <a:solidFill>
                <a:srgbClr val="757575"/>
              </a:solidFill>
              <a:highlight>
                <a:srgbClr val="FFFFFF"/>
              </a:highlight>
            </a:endParaRPr>
          </a:p>
          <a:p>
            <a:pPr indent="0" lvl="0" marL="0" rtl="0" algn="l">
              <a:lnSpc>
                <a:spcPct val="115000"/>
              </a:lnSpc>
              <a:spcBef>
                <a:spcPts val="4200"/>
              </a:spcBef>
              <a:spcAft>
                <a:spcPts val="0"/>
              </a:spcAft>
              <a:buNone/>
            </a:pPr>
            <a:r>
              <a:t/>
            </a:r>
            <a:endParaRPr sz="1100">
              <a:highlight>
                <a:srgbClr val="FFFFFF"/>
              </a:highlight>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